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7"/>
  </p:notesMasterIdLst>
  <p:sldIdLst>
    <p:sldId id="256" r:id="rId5"/>
    <p:sldId id="278" r:id="rId6"/>
    <p:sldId id="277" r:id="rId7"/>
    <p:sldId id="280" r:id="rId8"/>
    <p:sldId id="288" r:id="rId9"/>
    <p:sldId id="281" r:id="rId10"/>
    <p:sldId id="283" r:id="rId11"/>
    <p:sldId id="289" r:id="rId12"/>
    <p:sldId id="290" r:id="rId13"/>
    <p:sldId id="285" r:id="rId14"/>
    <p:sldId id="284" r:id="rId15"/>
    <p:sldId id="27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1" autoAdjust="0"/>
    <p:restoredTop sz="94660"/>
  </p:normalViewPr>
  <p:slideViewPr>
    <p:cSldViewPr snapToGrid="0">
      <p:cViewPr varScale="1">
        <p:scale>
          <a:sx n="70" d="100"/>
          <a:sy n="70" d="100"/>
        </p:scale>
        <p:origin x="3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3d1" qsCatId="3D" csTypeId="urn:microsoft.com/office/officeart/2018/5/colors/Iconchunking_neutralicon_accent2_2" csCatId="accent2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the sample's size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the variability of the population (expressed as its standard deviation)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the confidence level of the estimate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>
        <a:ln>
          <a:solidFill>
            <a:schemeClr val="tx1"/>
          </a:solidFill>
        </a:ln>
      </dgm:spPr>
    </dgm:pt>
    <dgm:pt modelId="{7C175B98-93F4-4D7C-BB95-1514AB879CD5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downward trend"/>
        </a:ext>
      </dgm:extLst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/>
      <dgm:spPr/>
    </dgm:pt>
    <dgm:pt modelId="{DB4CA7C4-FCA1-4127-B20A-2A5C031A3CF4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bar chart"/>
        </a:ext>
      </dgm:extLst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>
        <a:ln>
          <a:solidFill>
            <a:schemeClr val="tx1"/>
          </a:solidFill>
        </a:ln>
      </dgm:spPr>
    </dgm:pt>
    <dgm:pt modelId="{39509775-983E-4110-B989-EE2CD6514BE0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614381" y="503862"/>
          <a:ext cx="1749937" cy="17499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987318" y="876800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54974" y="279886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 dirty="0"/>
            <a:t>the sample's size</a:t>
          </a:r>
        </a:p>
      </dsp:txBody>
      <dsp:txXfrm>
        <a:off x="54974" y="2798862"/>
        <a:ext cx="2868750" cy="720000"/>
      </dsp:txXfrm>
    </dsp:sp>
    <dsp:sp modelId="{BCD8CDD9-0C56-4401-ADB1-8B48DAB2C96F}">
      <dsp:nvSpPr>
        <dsp:cNvPr id="0" name=""/>
        <dsp:cNvSpPr/>
      </dsp:nvSpPr>
      <dsp:spPr>
        <a:xfrm>
          <a:off x="3985162" y="503862"/>
          <a:ext cx="1749937" cy="17499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358099" y="876800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425756" y="279886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 dirty="0"/>
            <a:t>the variability of the population (expressed as its standard deviation)</a:t>
          </a:r>
        </a:p>
      </dsp:txBody>
      <dsp:txXfrm>
        <a:off x="3425756" y="2798862"/>
        <a:ext cx="2868750" cy="720000"/>
      </dsp:txXfrm>
    </dsp:sp>
    <dsp:sp modelId="{FF93E135-77D6-48A0-8871-9BC93D705D06}">
      <dsp:nvSpPr>
        <dsp:cNvPr id="0" name=""/>
        <dsp:cNvSpPr/>
      </dsp:nvSpPr>
      <dsp:spPr>
        <a:xfrm>
          <a:off x="7355943" y="503862"/>
          <a:ext cx="1749937" cy="174993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7728881" y="876800"/>
          <a:ext cx="1004062" cy="10040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6796537" y="279886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 dirty="0"/>
            <a:t>the confidence level of the estimate</a:t>
          </a:r>
        </a:p>
      </dsp:txBody>
      <dsp:txXfrm>
        <a:off x="6796537" y="2798862"/>
        <a:ext cx="286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2ADB1-275D-430A-89EE-5C7E6CFF6FF2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25628-3A68-42F4-BA86-9818179531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5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gency FB" panose="020B0503020202020204" pitchFamily="34" charset="0"/>
              </a:rPr>
              <a:t>The method is appropriate when sampling from a normally distributed population where the population standard deviation Sigma is known.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25628-3A68-42F4-BA86-98181795314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698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gency FB" panose="020B0503020202020204" pitchFamily="34" charset="0"/>
              </a:rPr>
              <a:t>The two entities move in different directions, hence called inverse relationship.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25628-3A68-42F4-BA86-98181795314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28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standard deviation, the more inconsistency in the sample, the higher the chances of error, therefore, the greater the sample standard error and margin of error.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25628-3A68-42F4-BA86-98181795314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47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Confidence levels is closely associated to sample size.</a:t>
            </a:r>
          </a:p>
          <a:p>
            <a:r>
              <a:rPr lang="en-US" dirty="0"/>
              <a:t>For accuracy purposes, it is best to choose a higher confidence, preferably up to 95%.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725628-3A68-42F4-BA86-98181795314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005E26E-BCB2-4FD5-8FD5-81A5EAE94C21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5C470-CD19-455C-B830-6D252EAD7FE5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5C43C-50D9-4F49-A136-0EFF292F93ED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3B1A3-0AEF-4064-A724-D27D660C8653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D0F2-BF66-4A24-9384-A0129B196518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18A6C-4F6B-48D2-BDB0-D7413B3FDB0A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ECED-6ECE-4989-B917-9D4D7E6D3C76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570E1-CB40-488E-8C6F-EF4211DFFCB0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EB6AF-9F5C-43BE-879E-CB9514111250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E9B8-0487-42E4-B571-744A3D775783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E32D-1E84-43FD-8158-FFFE757EB0E8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7EE424C-FCA3-4EDD-B274-8E055D649B7D}" type="datetime1">
              <a:rPr lang="en-US" smtClean="0"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bitsnotebook.com/Algebra2/Statistics/STmarginError.html" TargetMode="External"/><Relationship Id="rId2" Type="http://schemas.openxmlformats.org/officeDocument/2006/relationships/hyperlink" Target="https://www.statisticshowto.datasciencecentral.com/probability-and-statistics/hypothesis-testing/margin-of-erro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444" b="-1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6055" y="3212931"/>
            <a:ext cx="8003668" cy="114329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margin of error in a confidence Interval estimate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7076" y="4905822"/>
            <a:ext cx="7501650" cy="5148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Presented by: 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09349" y="4666480"/>
            <a:ext cx="6832499" cy="0"/>
          </a:xfrm>
          <a:prstGeom prst="line">
            <a:avLst/>
          </a:prstGeom>
          <a:ln w="22225">
            <a:solidFill>
              <a:srgbClr val="4AC4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B8B286B4-9837-4576-A83B-CAB1DBF145D1}"/>
              </a:ext>
            </a:extLst>
          </p:cNvPr>
          <p:cNvSpPr txBox="1">
            <a:spLocks/>
          </p:cNvSpPr>
          <p:nvPr/>
        </p:nvSpPr>
        <p:spPr>
          <a:xfrm>
            <a:off x="4687076" y="5659979"/>
            <a:ext cx="7501650" cy="5148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Course: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168906B-9724-49D7-B009-ED15C18BE81B}"/>
              </a:ext>
            </a:extLst>
          </p:cNvPr>
          <p:cNvSpPr txBox="1">
            <a:spLocks/>
          </p:cNvSpPr>
          <p:nvPr/>
        </p:nvSpPr>
        <p:spPr>
          <a:xfrm>
            <a:off x="4687076" y="6326926"/>
            <a:ext cx="7501650" cy="5148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Date: 1st November 2019</a:t>
            </a:r>
          </a:p>
        </p:txBody>
      </p:sp>
    </p:spTree>
    <p:extLst>
      <p:ext uri="{BB962C8B-B14F-4D97-AF65-F5344CB8AC3E}">
        <p14:creationId xmlns:p14="http://schemas.microsoft.com/office/powerpoint/2010/main" val="2806257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:blinds dir="vert"/>
      </p:transition>
    </mc:Choice>
    <mc:Fallback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F7BE8-E53F-44AA-B539-652ADA93CF8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latin typeface="Agency FB" panose="020B0503020202020204" pitchFamily="34" charset="0"/>
              </a:rPr>
              <a:t>WHAT IS MARGIN OF ERROR?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6BB6A-CE67-42EF-A60C-72353C86E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Margin of error refers to the range of values below and above a statistic in a confidential interval.</a:t>
            </a:r>
          </a:p>
          <a:p>
            <a:pPr marL="0" indent="0">
              <a:buNone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Margin of error can be defined by the following equations;</a:t>
            </a:r>
          </a:p>
          <a:p>
            <a:pPr marL="128016" lvl="1" indent="0">
              <a:buNone/>
            </a:pPr>
            <a:r>
              <a:rPr lang="en-US" sz="2400" dirty="0">
                <a:latin typeface="Agency FB" panose="020B0503020202020204" pitchFamily="34" charset="0"/>
              </a:rPr>
              <a:t>Margin of error = Critical value x Standard deviation of the statistic. </a:t>
            </a:r>
          </a:p>
          <a:p>
            <a:pPr marL="128016" lvl="1" indent="0">
              <a:buNone/>
            </a:pPr>
            <a:r>
              <a:rPr lang="en-US" sz="2400" dirty="0">
                <a:latin typeface="Agency FB" panose="020B0503020202020204" pitchFamily="34" charset="0"/>
              </a:rPr>
              <a:t>Margin of error = Critical value x Standard error of the statistic.</a:t>
            </a:r>
          </a:p>
          <a:p>
            <a:pPr marL="128016" lvl="1" indent="0">
              <a:buNone/>
            </a:pPr>
            <a:endParaRPr lang="en-US" sz="24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188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586943"/>
            <a:ext cx="9720072" cy="149961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latin typeface="Agency FB" panose="020B0503020202020204" pitchFamily="34" charset="0"/>
              </a:rPr>
              <a:t>FACTORS THAT AFFECT MARGIN ERROR IN A CONFIDENCE interval estimate</a:t>
            </a:r>
          </a:p>
        </p:txBody>
      </p:sp>
      <p:graphicFrame>
        <p:nvGraphicFramePr>
          <p:cNvPr id="5" name="Content Placeholder 2" descr="SmartArt graphic placeholder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1085705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1741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F7BE8-E53F-44AA-B539-652ADA93C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548640"/>
            <a:ext cx="9720072" cy="149961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Agency FB" panose="020B0503020202020204" pitchFamily="34" charset="0"/>
              </a:rPr>
            </a:br>
            <a:r>
              <a:rPr lang="en-US" dirty="0">
                <a:latin typeface="Agency FB" panose="020B0503020202020204" pitchFamily="34" charset="0"/>
              </a:rPr>
              <a:t>1. the sample's size</a:t>
            </a:r>
            <a:br>
              <a:rPr lang="en-US" dirty="0">
                <a:latin typeface="Agency FB" panose="020B0503020202020204" pitchFamily="34" charset="0"/>
              </a:rPr>
            </a:b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6BB6A-CE67-42EF-A60C-72353C86E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719" y="2286000"/>
            <a:ext cx="9720073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The greater the sample size, the more information is available thus likelihood of being close to representatives.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In other words, when the sample size is small, the margin error increases. When the sample size is large, the margin level is decreases</a:t>
            </a:r>
          </a:p>
        </p:txBody>
      </p:sp>
    </p:spTree>
    <p:extLst>
      <p:ext uri="{BB962C8B-B14F-4D97-AF65-F5344CB8AC3E}">
        <p14:creationId xmlns:p14="http://schemas.microsoft.com/office/powerpoint/2010/main" val="3746581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B3CC7A-7A8C-4593-A491-C9D39F63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gency FB" panose="020B0503020202020204" pitchFamily="34" charset="0"/>
              </a:rPr>
              <a:t>Illustration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0198075-3B55-455D-B853-D73AF16DF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4251" y="2084832"/>
            <a:ext cx="7764794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04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CC92C-038E-4A2E-BE7A-4F5F4A43E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When we increase the sample size from 20 to 200, there is a vivid reduction in the margin of error, but an increase in the sample size of 600 to 800 doesn't have nearly the same effect. </a:t>
            </a:r>
          </a:p>
          <a:p>
            <a:pPr marL="0" indent="0">
              <a:buNone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Hence as the sample size increase at some point there is no significant change on the Margin of error.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8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131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F7BE8-E53F-44AA-B539-652ADA93C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548640"/>
            <a:ext cx="9720072" cy="149961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Agency FB" panose="020B0503020202020204" pitchFamily="34" charset="0"/>
              </a:rPr>
            </a:br>
            <a:r>
              <a:rPr lang="en-US" dirty="0">
                <a:latin typeface="Agency FB" panose="020B0503020202020204" pitchFamily="34" charset="0"/>
              </a:rPr>
              <a:t>2. the variability of the population (expressed as its standard deviation</a:t>
            </a:r>
            <a:br>
              <a:rPr lang="en-US" dirty="0">
                <a:latin typeface="Agency FB" panose="020B0503020202020204" pitchFamily="34" charset="0"/>
              </a:rPr>
            </a:b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F7E07D-6620-480D-813E-84769D5C2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The margin of error increases linearly with the standard deviation Sigma.</a:t>
            </a:r>
          </a:p>
          <a:p>
            <a:pPr marL="0" indent="0">
              <a:buNone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All of their factors being equal, a doubling of the standard deviation would result in a doubling of the margin of error.</a:t>
            </a:r>
          </a:p>
        </p:txBody>
      </p:sp>
    </p:spTree>
    <p:extLst>
      <p:ext uri="{BB962C8B-B14F-4D97-AF65-F5344CB8AC3E}">
        <p14:creationId xmlns:p14="http://schemas.microsoft.com/office/powerpoint/2010/main" val="3162806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B3CC7A-7A8C-4593-A491-C9D39F63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gency FB" panose="020B0503020202020204" pitchFamily="34" charset="0"/>
              </a:rPr>
              <a:t>Illustration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8A8B5E-88D5-4F34-806C-0EA3678D5D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6212" y="2084832"/>
            <a:ext cx="8715904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78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CC92C-038E-4A2E-BE7A-4F5F4A43E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The greater the standard deviation, the greater the uncertainty.</a:t>
            </a:r>
          </a:p>
          <a:p>
            <a:pPr marL="0" indent="0">
              <a:buNone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This means the more difficult it is to identify the value of the parameter of interest as the standard deviation increases.</a:t>
            </a:r>
          </a:p>
        </p:txBody>
      </p:sp>
    </p:spTree>
    <p:extLst>
      <p:ext uri="{BB962C8B-B14F-4D97-AF65-F5344CB8AC3E}">
        <p14:creationId xmlns:p14="http://schemas.microsoft.com/office/powerpoint/2010/main" val="65217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F7BE8-E53F-44AA-B539-652ADA93C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548640"/>
            <a:ext cx="9720072" cy="149961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br>
              <a:rPr lang="en-US" dirty="0">
                <a:latin typeface="Agency FB" panose="020B0503020202020204" pitchFamily="34" charset="0"/>
              </a:rPr>
            </a:br>
            <a:r>
              <a:rPr lang="en-US" dirty="0">
                <a:latin typeface="Agency FB" panose="020B0503020202020204" pitchFamily="34" charset="0"/>
              </a:rPr>
              <a:t>3. The confidence level of the estimate</a:t>
            </a:r>
            <a:br>
              <a:rPr lang="en-US" dirty="0">
                <a:latin typeface="Agency FB" panose="020B0503020202020204" pitchFamily="34" charset="0"/>
              </a:rPr>
            </a:b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ECA707-907C-453F-8FC8-669FEE9DA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Greater confidence level, has to be from a greater margin of error.</a:t>
            </a:r>
          </a:p>
          <a:p>
            <a:pPr marL="0" indent="0">
              <a:buNone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The relationship between the margin of error and the confidence level holding all other factors equal, should be consistent up to 95%.</a:t>
            </a:r>
          </a:p>
          <a:p>
            <a:pPr marL="0" indent="0">
              <a:buNone/>
            </a:pPr>
            <a:endParaRPr lang="en-US" sz="2800" dirty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>
                <a:latin typeface="Agency FB" panose="020B0503020202020204" pitchFamily="34" charset="0"/>
              </a:rPr>
              <a:t>Beyond the 95% confidence level, the margin level tends to skyrocket.  </a:t>
            </a:r>
          </a:p>
        </p:txBody>
      </p:sp>
    </p:spTree>
    <p:extLst>
      <p:ext uri="{BB962C8B-B14F-4D97-AF65-F5344CB8AC3E}">
        <p14:creationId xmlns:p14="http://schemas.microsoft.com/office/powerpoint/2010/main" val="1693725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B3CC7A-7A8C-4593-A491-C9D39F63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gency FB" panose="020B0503020202020204" pitchFamily="34" charset="0"/>
              </a:rPr>
              <a:t>Illustration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45CD84F-D752-46E6-8DED-99B1EF3DEC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7435" y="2084832"/>
            <a:ext cx="827345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59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B030A-6B70-4111-BC26-48650845A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latin typeface="Agency FB" panose="020B050302020202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F6A2A-32FF-45A5-A04B-14C6A4A75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gency FB" panose="020B0503020202020204" pitchFamily="34" charset="0"/>
              </a:rPr>
              <a:t>Statistic How To, 2019. Margin of Error: Definition, How to Calculate in Easy Steps. Retrieved from; </a:t>
            </a:r>
            <a:r>
              <a:rPr lang="en-US" sz="2800" dirty="0">
                <a:latin typeface="Agency FB" panose="020B0503020202020204" pitchFamily="34" charset="0"/>
                <a:hlinkClick r:id="rId2"/>
              </a:rPr>
              <a:t>https://www.statisticshowto.datasciencecentral.com/probability-and-statistics/hypothesis-testing/margin-of-error/</a:t>
            </a:r>
            <a:endParaRPr lang="en-US" sz="2800" dirty="0">
              <a:latin typeface="Agency FB" panose="020B0503020202020204" pitchFamily="34" charset="0"/>
            </a:endParaRPr>
          </a:p>
          <a:p>
            <a:endParaRPr lang="en-US" sz="2800" dirty="0">
              <a:latin typeface="Agency FB" panose="020B0503020202020204" pitchFamily="34" charset="0"/>
            </a:endParaRPr>
          </a:p>
          <a:p>
            <a:r>
              <a:rPr lang="en-US" sz="2800" dirty="0">
                <a:latin typeface="Agency FB" panose="020B0503020202020204" pitchFamily="34" charset="0"/>
              </a:rPr>
              <a:t>Roberts, 2019. Margin of Error. Algebra 2. Retrieved from; </a:t>
            </a:r>
            <a:r>
              <a:rPr lang="en-US" sz="2800" dirty="0">
                <a:latin typeface="Agency FB" panose="020B0503020202020204" pitchFamily="34" charset="0"/>
                <a:hlinkClick r:id="rId3"/>
              </a:rPr>
              <a:t>https://mathbitsnotebook.com/Algebra2/Statistics/STmarginError.html</a:t>
            </a:r>
            <a:endParaRPr lang="en-US" sz="2800" dirty="0">
              <a:latin typeface="Agency FB" panose="020B0503020202020204" pitchFamily="34" charset="0"/>
            </a:endParaRPr>
          </a:p>
          <a:p>
            <a:endParaRPr lang="en-US" sz="2800" dirty="0">
              <a:latin typeface="Agency FB" panose="020B0503020202020204" pitchFamily="34" charset="0"/>
            </a:endParaRPr>
          </a:p>
          <a:p>
            <a:endParaRPr lang="en-US" sz="2800" dirty="0">
              <a:latin typeface="Agency FB" panose="020B0503020202020204" pitchFamily="34" charset="0"/>
            </a:endParaRPr>
          </a:p>
          <a:p>
            <a:endParaRPr lang="en-US" sz="28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975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8A2F88-55C5-4ED1-9541-807C6542476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 design</Template>
  <TotalTime>0</TotalTime>
  <Words>536</Words>
  <Application>Microsoft Office PowerPoint</Application>
  <PresentationFormat>Widescreen</PresentationFormat>
  <Paragraphs>53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Agency FB</vt:lpstr>
      <vt:lpstr>Calibri</vt:lpstr>
      <vt:lpstr>Tw Cen MT</vt:lpstr>
      <vt:lpstr>Tw Cen MT Condensed</vt:lpstr>
      <vt:lpstr>Wingdings</vt:lpstr>
      <vt:lpstr>Wingdings 3</vt:lpstr>
      <vt:lpstr>Integral</vt:lpstr>
      <vt:lpstr>the margin of error in a confidence Interval estimate</vt:lpstr>
      <vt:lpstr>WHAT IS MARGIN OF ERROR?</vt:lpstr>
      <vt:lpstr>FACTORS THAT AFFECT MARGIN ERROR IN A CONFIDENCE interval estimate</vt:lpstr>
      <vt:lpstr> 1. the sample's size </vt:lpstr>
      <vt:lpstr>Illustration</vt:lpstr>
      <vt:lpstr>PowerPoint Presentation</vt:lpstr>
      <vt:lpstr> 2. the variability of the population (expressed as its standard deviation </vt:lpstr>
      <vt:lpstr>Illustration</vt:lpstr>
      <vt:lpstr>PowerPoint Presentation</vt:lpstr>
      <vt:lpstr> 3. The confidence level of the estimate </vt:lpstr>
      <vt:lpstr>Illustration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2019-10-31T21:46:33Z</dcterms:created>
  <dcterms:modified xsi:type="dcterms:W3CDTF">2019-11-01T02:36:25Z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